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155C"/>
    <a:srgbClr val="6094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580" y="1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4" name="Shape 5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rial"/>
      </a:defRPr>
    </a:lvl1pPr>
    <a:lvl2pPr indent="228600" latinLnBrk="0">
      <a:defRPr sz="1200">
        <a:latin typeface="+mj-lt"/>
        <a:ea typeface="+mj-ea"/>
        <a:cs typeface="+mj-cs"/>
        <a:sym typeface="Arial"/>
      </a:defRPr>
    </a:lvl2pPr>
    <a:lvl3pPr indent="457200" latinLnBrk="0">
      <a:defRPr sz="1200">
        <a:latin typeface="+mj-lt"/>
        <a:ea typeface="+mj-ea"/>
        <a:cs typeface="+mj-cs"/>
        <a:sym typeface="Arial"/>
      </a:defRPr>
    </a:lvl3pPr>
    <a:lvl4pPr indent="685800" latinLnBrk="0">
      <a:defRPr sz="1200">
        <a:latin typeface="+mj-lt"/>
        <a:ea typeface="+mj-ea"/>
        <a:cs typeface="+mj-cs"/>
        <a:sym typeface="Arial"/>
      </a:defRPr>
    </a:lvl4pPr>
    <a:lvl5pPr indent="914400" latinLnBrk="0">
      <a:defRPr sz="1200">
        <a:latin typeface="+mj-lt"/>
        <a:ea typeface="+mj-ea"/>
        <a:cs typeface="+mj-cs"/>
        <a:sym typeface="Arial"/>
      </a:defRPr>
    </a:lvl5pPr>
    <a:lvl6pPr indent="1143000" latinLnBrk="0">
      <a:defRPr sz="1200">
        <a:latin typeface="+mj-lt"/>
        <a:ea typeface="+mj-ea"/>
        <a:cs typeface="+mj-cs"/>
        <a:sym typeface="Arial"/>
      </a:defRPr>
    </a:lvl6pPr>
    <a:lvl7pPr indent="1371600" latinLnBrk="0">
      <a:defRPr sz="1200">
        <a:latin typeface="+mj-lt"/>
        <a:ea typeface="+mj-ea"/>
        <a:cs typeface="+mj-cs"/>
        <a:sym typeface="Arial"/>
      </a:defRPr>
    </a:lvl7pPr>
    <a:lvl8pPr indent="1600200" latinLnBrk="0">
      <a:defRPr sz="1200">
        <a:latin typeface="+mj-lt"/>
        <a:ea typeface="+mj-ea"/>
        <a:cs typeface="+mj-cs"/>
        <a:sym typeface="Arial"/>
      </a:defRPr>
    </a:lvl8pPr>
    <a:lvl9pPr indent="1828800" latinLnBrk="0">
      <a:defRPr sz="12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názvu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 názvu</a:t>
            </a:r>
          </a:p>
        </p:txBody>
      </p:sp>
      <p:sp>
        <p:nvSpPr>
          <p:cNvPr id="19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0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28" name="Text úrovně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9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názvu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 názvu</a:t>
            </a:r>
          </a:p>
        </p:txBody>
      </p:sp>
      <p:sp>
        <p:nvSpPr>
          <p:cNvPr id="37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38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46" name="Text úrovně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7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 názvu</a:t>
            </a:r>
          </a:p>
        </p:txBody>
      </p:sp>
      <p:sp>
        <p:nvSpPr>
          <p:cNvPr id="3" name="Text úrovně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6785"/>
            <a:ext cx="273657" cy="26425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Nadpis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58" name="Podnadpis 2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C5A8C-5624-A6CD-14F6-5C8A80F2A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9ADC88-9E69-29EA-91E3-31235189311A}"/>
              </a:ext>
            </a:extLst>
          </p:cNvPr>
          <p:cNvSpPr txBox="1"/>
          <p:nvPr/>
        </p:nvSpPr>
        <p:spPr>
          <a:xfrm>
            <a:off x="0" y="1053738"/>
            <a:ext cx="12192000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en-US" sz="3200" b="1" dirty="0">
                <a:solidFill>
                  <a:srgbClr val="609422"/>
                </a:solidFill>
              </a:rPr>
              <a:t>CONFICT OF INTEREST (COI)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76FFFE-DC5A-79A9-AB16-B4D90060A17C}"/>
              </a:ext>
            </a:extLst>
          </p:cNvPr>
          <p:cNvSpPr txBox="1"/>
          <p:nvPr/>
        </p:nvSpPr>
        <p:spPr>
          <a:xfrm>
            <a:off x="514350" y="1854200"/>
            <a:ext cx="11131550" cy="36131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rgbClr val="48155C"/>
                </a:solidFill>
                <a:latin typeface="Arial"/>
              </a:rPr>
              <a:t>In accordance with criterion 13 of document UEMS 2023/07 “EACCME® Criteria for the Accreditation of Live Educational Events (LEEs)”, all declarations of perceived or actual conflicts of interest for the last 3 years, whether due to a financial or other relationship, must be provided to the EACCME® upon submission of the application. </a:t>
            </a:r>
            <a:endParaRPr lang="cs-CZ" sz="1600" dirty="0">
              <a:solidFill>
                <a:srgbClr val="48155C"/>
              </a:solidFill>
              <a:latin typeface="Arial"/>
            </a:endParaRPr>
          </a:p>
          <a:p>
            <a:pPr algn="ctr"/>
            <a:endParaRPr lang="cs-CZ" sz="1600" b="1" dirty="0">
              <a:solidFill>
                <a:srgbClr val="48155C"/>
              </a:solidFill>
              <a:latin typeface="Arial"/>
            </a:endParaRPr>
          </a:p>
          <a:p>
            <a:pPr algn="ctr"/>
            <a:r>
              <a:rPr lang="en-US" sz="1600" b="1" dirty="0">
                <a:solidFill>
                  <a:srgbClr val="609422"/>
                </a:solidFill>
                <a:latin typeface="Arial"/>
              </a:rPr>
              <a:t>IF YOU DON‘T HAVE ANY CONFLICT, PLEASE DELETE THE CONFLICT-OF-INTEREST REPORT POINTS</a:t>
            </a:r>
            <a:r>
              <a:rPr lang="cs-CZ" sz="1600" b="1" dirty="0">
                <a:solidFill>
                  <a:srgbClr val="609422"/>
                </a:solidFill>
                <a:latin typeface="Arial"/>
              </a:rPr>
              <a:t> BELOW</a:t>
            </a:r>
          </a:p>
          <a:p>
            <a:pPr algn="ctr"/>
            <a:endParaRPr lang="en-US" sz="1100" dirty="0">
              <a:solidFill>
                <a:srgbClr val="E5A100"/>
              </a:solidFill>
              <a:latin typeface="Arial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8155C"/>
                </a:solidFill>
                <a:latin typeface="Arial"/>
              </a:rPr>
              <a:t>I have no potential conflict of interest to report</a:t>
            </a:r>
            <a:endParaRPr lang="cs-CZ" sz="1600" dirty="0">
              <a:solidFill>
                <a:srgbClr val="48155C"/>
              </a:solidFill>
              <a:latin typeface="Arial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cs-CZ" sz="1100" dirty="0">
              <a:solidFill>
                <a:srgbClr val="48155C"/>
              </a:solidFill>
              <a:latin typeface="Arial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8155C"/>
                </a:solidFill>
                <a:latin typeface="Arial"/>
              </a:rPr>
              <a:t>I have the following potential conflict(s) of interest to report</a:t>
            </a:r>
            <a:endParaRPr lang="cs-CZ" sz="1600" dirty="0">
              <a:solidFill>
                <a:srgbClr val="48155C"/>
              </a:solidFill>
              <a:latin typeface="Arial"/>
            </a:endParaRPr>
          </a:p>
          <a:p>
            <a:pPr marL="742950" lvl="1" indent="-285750" algn="ctr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48155C"/>
                </a:solidFill>
                <a:latin typeface="Arial"/>
              </a:rPr>
              <a:t>Type of affiliation / financial interest:</a:t>
            </a:r>
            <a:endParaRPr lang="cs-CZ" sz="1400" dirty="0">
              <a:solidFill>
                <a:srgbClr val="48155C"/>
              </a:solidFill>
              <a:latin typeface="Arial"/>
            </a:endParaRPr>
          </a:p>
          <a:p>
            <a:pPr marL="742950" lvl="1" indent="-285750" algn="ctr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48155C"/>
                </a:solidFill>
                <a:latin typeface="Arial"/>
              </a:rPr>
              <a:t>Receipt of grants/research supports:</a:t>
            </a:r>
            <a:endParaRPr lang="cs-CZ" sz="1400" dirty="0">
              <a:solidFill>
                <a:srgbClr val="48155C"/>
              </a:solidFill>
              <a:latin typeface="Arial"/>
            </a:endParaRPr>
          </a:p>
          <a:p>
            <a:pPr marL="742950" lvl="1" indent="-285750" algn="ctr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48155C"/>
                </a:solidFill>
                <a:latin typeface="Arial"/>
              </a:rPr>
              <a:t>Receipt of honoraria or consultation fees:</a:t>
            </a:r>
            <a:endParaRPr lang="cs-CZ" sz="1400" dirty="0">
              <a:solidFill>
                <a:srgbClr val="48155C"/>
              </a:solidFill>
              <a:latin typeface="Arial"/>
            </a:endParaRPr>
          </a:p>
          <a:p>
            <a:pPr marL="742950" lvl="1" indent="-285750" algn="ctr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48155C"/>
                </a:solidFill>
                <a:latin typeface="Arial"/>
              </a:rPr>
              <a:t>Participation in a company sponsored speaker’s bureau:</a:t>
            </a:r>
            <a:endParaRPr lang="cs-CZ" sz="1400" dirty="0">
              <a:solidFill>
                <a:srgbClr val="48155C"/>
              </a:solidFill>
              <a:latin typeface="Arial"/>
            </a:endParaRPr>
          </a:p>
          <a:p>
            <a:pPr marL="742950" lvl="1" indent="-285750" algn="ctr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48155C"/>
                </a:solidFill>
                <a:latin typeface="Arial"/>
              </a:rPr>
              <a:t>Stock shareholder:</a:t>
            </a:r>
            <a:endParaRPr lang="cs-CZ" sz="1400" dirty="0">
              <a:solidFill>
                <a:srgbClr val="48155C"/>
              </a:solidFill>
              <a:latin typeface="Arial"/>
            </a:endParaRPr>
          </a:p>
          <a:p>
            <a:pPr marL="742950" lvl="1" indent="-285750" algn="ctr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48155C"/>
                </a:solidFill>
                <a:latin typeface="Arial"/>
              </a:rPr>
              <a:t>Spouse/partner:</a:t>
            </a:r>
            <a:endParaRPr lang="cs-CZ" sz="1400" dirty="0">
              <a:solidFill>
                <a:srgbClr val="48155C"/>
              </a:solidFill>
              <a:latin typeface="Arial"/>
            </a:endParaRPr>
          </a:p>
          <a:p>
            <a:pPr marL="742950" lvl="1" indent="-285750" algn="ctr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48155C"/>
                </a:solidFill>
                <a:latin typeface="Arial"/>
              </a:rPr>
              <a:t>Other support (please specify):</a:t>
            </a:r>
          </a:p>
        </p:txBody>
      </p:sp>
    </p:spTree>
    <p:extLst>
      <p:ext uri="{BB962C8B-B14F-4D97-AF65-F5344CB8AC3E}">
        <p14:creationId xmlns:p14="http://schemas.microsoft.com/office/powerpoint/2010/main" val="317863001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D2F04-940E-A586-0937-4ED5EA06D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4">
            <a:extLst>
              <a:ext uri="{FF2B5EF4-FFF2-40B4-BE49-F238E27FC236}">
                <a16:creationId xmlns:a16="http://schemas.microsoft.com/office/drawing/2014/main" id="{75806A5A-1238-D3B2-28E3-36E71E63112A}"/>
              </a:ext>
            </a:extLst>
          </p:cNvPr>
          <p:cNvSpPr txBox="1">
            <a:spLocks/>
          </p:cNvSpPr>
          <p:nvPr/>
        </p:nvSpPr>
        <p:spPr>
          <a:xfrm>
            <a:off x="495300" y="1825625"/>
            <a:ext cx="1114425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45720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91440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137160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182880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342900" indent="-342900" algn="l" hangingPunct="1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609422"/>
                </a:solidFill>
                <a:latin typeface="Arial"/>
              </a:rPr>
              <a:t>Text </a:t>
            </a:r>
            <a:r>
              <a:rPr lang="en-US" b="1" dirty="0" err="1">
                <a:solidFill>
                  <a:srgbClr val="609422"/>
                </a:solidFill>
                <a:latin typeface="Arial"/>
              </a:rPr>
              <a:t>colour</a:t>
            </a:r>
            <a:r>
              <a:rPr lang="en-US" b="1" dirty="0">
                <a:solidFill>
                  <a:srgbClr val="609422"/>
                </a:solidFill>
                <a:latin typeface="Arial"/>
              </a:rPr>
              <a:t> 1</a:t>
            </a:r>
            <a:endParaRPr lang="cs-CZ" b="1" dirty="0">
              <a:solidFill>
                <a:srgbClr val="609422"/>
              </a:solidFill>
              <a:latin typeface="Arial"/>
            </a:endParaRPr>
          </a:p>
          <a:p>
            <a:pPr marL="342900" lvl="4" indent="-342900" algn="l" hangingPunct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8155C"/>
                </a:solidFill>
                <a:latin typeface="Arial"/>
              </a:rPr>
              <a:t>Text </a:t>
            </a:r>
            <a:r>
              <a:rPr lang="en-US" dirty="0" err="1">
                <a:solidFill>
                  <a:srgbClr val="48155C"/>
                </a:solidFill>
                <a:latin typeface="Arial"/>
              </a:rPr>
              <a:t>colour</a:t>
            </a:r>
            <a:r>
              <a:rPr lang="en-US" dirty="0">
                <a:solidFill>
                  <a:srgbClr val="48155C"/>
                </a:solidFill>
                <a:latin typeface="Arial"/>
              </a:rPr>
              <a:t> 2</a:t>
            </a:r>
          </a:p>
          <a:p>
            <a:pPr hangingPunct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9805339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iv Offic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iv Offic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Arial Black</vt:lpstr>
      <vt:lpstr>Courier New</vt:lpstr>
      <vt:lpstr>Motiv Office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Kuba</dc:creator>
  <cp:lastModifiedBy>Jakub Novák</cp:lastModifiedBy>
  <cp:revision>1</cp:revision>
  <dcterms:modified xsi:type="dcterms:W3CDTF">2025-07-13T09:16:53Z</dcterms:modified>
</cp:coreProperties>
</file>